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70" r:id="rId7"/>
    <p:sldId id="272" r:id="rId8"/>
    <p:sldId id="264" r:id="rId9"/>
    <p:sldId id="271" r:id="rId10"/>
    <p:sldId id="263" r:id="rId11"/>
    <p:sldId id="267" r:id="rId12"/>
    <p:sldId id="266" r:id="rId13"/>
    <p:sldId id="265" r:id="rId14"/>
    <p:sldId id="268" r:id="rId15"/>
    <p:sldId id="260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Тезисы консультации 2</a:t>
            </a:r>
            <a:br>
              <a:rPr lang="ru-RU" dirty="0" smtClean="0"/>
            </a:br>
            <a:r>
              <a:rPr lang="ru-RU" dirty="0" smtClean="0"/>
              <a:t>по ритейлу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6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Услуга </a:t>
            </a:r>
            <a:r>
              <a:rPr lang="en-US" dirty="0" err="1" smtClean="0"/>
              <a:t>MyTask</a:t>
            </a:r>
            <a:r>
              <a:rPr lang="ru-RU" dirty="0" smtClean="0"/>
              <a:t> №1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</a:t>
            </a:r>
            <a:r>
              <a:rPr lang="ru-RU" dirty="0" smtClean="0"/>
              <a:t>егулярный </a:t>
            </a:r>
            <a:r>
              <a:rPr lang="ru-RU" dirty="0"/>
              <a:t>контроль </a:t>
            </a:r>
            <a:r>
              <a:rPr lang="ru-RU" dirty="0" smtClean="0"/>
              <a:t>магазина </a:t>
            </a:r>
            <a:r>
              <a:rPr lang="ru-RU" dirty="0"/>
              <a:t>сети </a:t>
            </a:r>
            <a:r>
              <a:rPr lang="ru-RU" dirty="0" smtClean="0"/>
              <a:t>на соот-е ее стандартам </a:t>
            </a:r>
            <a:r>
              <a:rPr lang="ru-RU" dirty="0"/>
              <a:t>качества и </a:t>
            </a:r>
            <a:r>
              <a:rPr lang="ru-RU" dirty="0" smtClean="0"/>
              <a:t>обслуживания</a:t>
            </a:r>
            <a:r>
              <a:rPr lang="en-US" dirty="0" smtClean="0"/>
              <a:t>:</a:t>
            </a:r>
            <a:r>
              <a:rPr lang="ru-RU" dirty="0"/>
              <a:t> </a:t>
            </a:r>
          </a:p>
          <a:p>
            <a:pPr lvl="1"/>
            <a:r>
              <a:rPr lang="ru-RU" dirty="0"/>
              <a:t>Внешний </a:t>
            </a:r>
            <a:r>
              <a:rPr lang="ru-RU" dirty="0" smtClean="0"/>
              <a:t>вид – снаружи вывеска и т.д.</a:t>
            </a:r>
            <a:endParaRPr lang="ru-RU" dirty="0"/>
          </a:p>
          <a:p>
            <a:pPr lvl="1"/>
            <a:r>
              <a:rPr lang="ru-RU" dirty="0"/>
              <a:t>На входе - корзины и тд, </a:t>
            </a:r>
            <a:r>
              <a:rPr lang="ru-RU" dirty="0" smtClean="0"/>
              <a:t>овощи</a:t>
            </a:r>
          </a:p>
          <a:p>
            <a:pPr lvl="2"/>
            <a:r>
              <a:rPr lang="ru-RU" dirty="0"/>
              <a:t>Внешний вид овощей и фруктов очень </a:t>
            </a:r>
            <a:r>
              <a:rPr lang="ru-RU" dirty="0" smtClean="0"/>
              <a:t>важен. На нем экономят в первую очередь. Он привлекает или отталкивает клиентов в первую очередь</a:t>
            </a:r>
            <a:endParaRPr lang="ru-RU" dirty="0"/>
          </a:p>
          <a:p>
            <a:pPr lvl="1"/>
            <a:r>
              <a:rPr lang="ru-RU" dirty="0" smtClean="0"/>
              <a:t>Торговый зал - проходы </a:t>
            </a:r>
            <a:r>
              <a:rPr lang="ru-RU" dirty="0"/>
              <a:t>должны быть свободными</a:t>
            </a:r>
          </a:p>
          <a:p>
            <a:pPr lvl="1"/>
            <a:r>
              <a:rPr lang="ru-RU" dirty="0"/>
              <a:t>Кассовый </a:t>
            </a:r>
            <a:r>
              <a:rPr lang="ru-RU" dirty="0" smtClean="0"/>
              <a:t>узел</a:t>
            </a:r>
          </a:p>
          <a:p>
            <a:pPr lvl="2"/>
            <a:r>
              <a:rPr lang="ru-RU" dirty="0" smtClean="0"/>
              <a:t>пример </a:t>
            </a:r>
            <a:r>
              <a:rPr lang="ru-RU" dirty="0"/>
              <a:t>- 2 кассира, очередь - фото этого </a:t>
            </a:r>
            <a:r>
              <a:rPr lang="ru-RU" dirty="0" smtClean="0"/>
              <a:t>достаточно</a:t>
            </a:r>
          </a:p>
          <a:p>
            <a:pPr lvl="2"/>
            <a:r>
              <a:rPr lang="ru-RU" dirty="0" smtClean="0"/>
              <a:t>ротация </a:t>
            </a:r>
            <a:r>
              <a:rPr lang="ru-RU" dirty="0"/>
              <a:t>кассиров в течение дня. Например, раз в час в течение </a:t>
            </a:r>
            <a:r>
              <a:rPr lang="ru-RU" dirty="0" smtClean="0"/>
              <a:t>дня - </a:t>
            </a:r>
            <a:r>
              <a:rPr lang="ru-RU" dirty="0"/>
              <a:t>кол-во присутствие продавцов в зале, кассиров на кассе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30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Услуга </a:t>
            </a:r>
            <a:r>
              <a:rPr lang="en-US" dirty="0" err="1" smtClean="0"/>
              <a:t>MyTask</a:t>
            </a:r>
            <a:r>
              <a:rPr lang="en-US" dirty="0" smtClean="0"/>
              <a:t> </a:t>
            </a:r>
            <a:r>
              <a:rPr lang="ru-RU" dirty="0" smtClean="0"/>
              <a:t>№2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Н</a:t>
            </a:r>
            <a:r>
              <a:rPr lang="ru-RU" dirty="0" smtClean="0"/>
              <a:t>аличие </a:t>
            </a:r>
            <a:r>
              <a:rPr lang="ru-RU" dirty="0"/>
              <a:t>в торговом </a:t>
            </a:r>
            <a:r>
              <a:rPr lang="ru-RU" dirty="0" smtClean="0"/>
              <a:t>зале сети</a:t>
            </a:r>
            <a:r>
              <a:rPr lang="en-US" dirty="0" smtClean="0"/>
              <a:t>/</a:t>
            </a:r>
            <a:r>
              <a:rPr lang="ru-RU" dirty="0" smtClean="0"/>
              <a:t>магазина определенных </a:t>
            </a:r>
            <a:r>
              <a:rPr lang="ru-RU" dirty="0"/>
              <a:t>позиции товаров </a:t>
            </a:r>
            <a:r>
              <a:rPr lang="ru-RU" dirty="0" smtClean="0"/>
              <a:t>(</a:t>
            </a:r>
            <a:r>
              <a:rPr lang="ru-RU" dirty="0"/>
              <a:t>топ наиболее продаваемых товаров</a:t>
            </a:r>
            <a:r>
              <a:rPr lang="ru-RU" dirty="0" smtClean="0"/>
              <a:t>) </a:t>
            </a:r>
            <a:r>
              <a:rPr lang="ru-RU" dirty="0"/>
              <a:t> </a:t>
            </a:r>
          </a:p>
          <a:p>
            <a:pPr lvl="1" fontAlgn="ctr"/>
            <a:r>
              <a:rPr lang="ru-RU" dirty="0"/>
              <a:t>Отследить постоянное присутствие товаров </a:t>
            </a:r>
            <a:r>
              <a:rPr lang="ru-RU" dirty="0" smtClean="0"/>
              <a:t>списка (фото, цена)</a:t>
            </a:r>
            <a:endParaRPr lang="ru-RU" dirty="0"/>
          </a:p>
          <a:p>
            <a:pPr lvl="1" fontAlgn="ctr"/>
            <a:r>
              <a:rPr lang="ru-RU" dirty="0"/>
              <a:t>Момент приема товара фактического в магазина до его появлении на полке - проблемные процессы, а не товары. </a:t>
            </a:r>
            <a:r>
              <a:rPr lang="ru-RU" dirty="0" smtClean="0"/>
              <a:t>Например, </a:t>
            </a:r>
            <a:r>
              <a:rPr lang="ru-RU" dirty="0"/>
              <a:t>в 15.00 была поставка товара, появился ли он на прилавке, но тут важно, чтобы его не </a:t>
            </a:r>
            <a:r>
              <a:rPr lang="ru-RU" dirty="0" smtClean="0"/>
              <a:t>было до выкладки нового товара</a:t>
            </a:r>
            <a:endParaRPr lang="ru-RU" dirty="0"/>
          </a:p>
          <a:p>
            <a:r>
              <a:rPr lang="ru-RU" dirty="0" smtClean="0"/>
              <a:t>Регулярный </a:t>
            </a:r>
            <a:r>
              <a:rPr lang="ru-RU" dirty="0"/>
              <a:t>аудит невыгоден, </a:t>
            </a:r>
            <a:r>
              <a:rPr lang="ru-RU" dirty="0" smtClean="0"/>
              <a:t>лучше - в течение недели или декады </a:t>
            </a:r>
            <a:r>
              <a:rPr lang="ru-RU" dirty="0"/>
              <a:t>3 раза в день </a:t>
            </a:r>
            <a:r>
              <a:rPr lang="ru-RU" dirty="0" smtClean="0"/>
              <a:t>делать проверки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4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Услуга </a:t>
            </a:r>
            <a:r>
              <a:rPr lang="en-US" dirty="0" err="1" smtClean="0"/>
              <a:t>MyTask</a:t>
            </a:r>
            <a:r>
              <a:rPr lang="ru-RU" dirty="0" smtClean="0"/>
              <a:t> №3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</a:t>
            </a:r>
            <a:r>
              <a:rPr lang="ru-RU" dirty="0" smtClean="0"/>
              <a:t>ценка </a:t>
            </a:r>
            <a:r>
              <a:rPr lang="ru-RU" dirty="0"/>
              <a:t>своего позиционирования </a:t>
            </a:r>
            <a:r>
              <a:rPr lang="ru-RU" dirty="0" smtClean="0"/>
              <a:t>в </a:t>
            </a:r>
            <a:r>
              <a:rPr lang="ru-RU" dirty="0"/>
              <a:t>разрезе ассортимента (топ наиболее продаваемых товаров</a:t>
            </a:r>
            <a:r>
              <a:rPr lang="ru-RU" dirty="0" smtClean="0"/>
              <a:t>) среди 3-4 конкурентов по району.</a:t>
            </a:r>
          </a:p>
          <a:p>
            <a:r>
              <a:rPr lang="ru-RU" dirty="0" smtClean="0"/>
              <a:t>Услуга похожа на №5</a:t>
            </a:r>
            <a:endParaRPr lang="ru-RU" dirty="0"/>
          </a:p>
          <a:p>
            <a:r>
              <a:rPr lang="ru-RU" dirty="0"/>
              <a:t>Например, молоко 3,5% 30 руб - у конкурентов нескольких </a:t>
            </a:r>
            <a:r>
              <a:rPr lang="ru-RU" dirty="0" smtClean="0"/>
              <a:t>вокруг</a:t>
            </a:r>
            <a:r>
              <a:rPr lang="ru-RU" dirty="0"/>
              <a:t>, </a:t>
            </a:r>
            <a:r>
              <a:rPr lang="ru-RU" dirty="0" smtClean="0"/>
              <a:t>33 руб. </a:t>
            </a:r>
            <a:r>
              <a:rPr lang="ru-RU" dirty="0"/>
              <a:t>Могу поднять цену.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6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(открытие магазина)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97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Услуга </a:t>
            </a:r>
            <a:r>
              <a:rPr lang="en-US" dirty="0" err="1" smtClean="0"/>
              <a:t>MyTask</a:t>
            </a:r>
            <a:r>
              <a:rPr lang="ru-RU" dirty="0" smtClean="0"/>
              <a:t> №4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ctr"/>
            <a:r>
              <a:rPr lang="ru-RU" dirty="0" smtClean="0"/>
              <a:t>Найти помещение под магазин тяжело, часто ищут через риэлтора собственника помещения. Дать дополнительную информацию в городе, районе. Выступать как риэлтор со стороны магазина.</a:t>
            </a:r>
            <a:endParaRPr lang="en-US" dirty="0" smtClean="0"/>
          </a:p>
          <a:p>
            <a:pPr fontAlgn="ctr"/>
            <a:r>
              <a:rPr lang="ru-RU" dirty="0" smtClean="0"/>
              <a:t>Делать фото </a:t>
            </a:r>
            <a:r>
              <a:rPr lang="ru-RU" dirty="0"/>
              <a:t>предложений, банеров по городу сдающихся в аренду. </a:t>
            </a:r>
            <a:r>
              <a:rPr lang="ru-RU" dirty="0" smtClean="0"/>
              <a:t>Обычно</a:t>
            </a:r>
            <a:r>
              <a:rPr lang="ru-RU" dirty="0"/>
              <a:t>, реклама висит на самом здании, торговом помещении. </a:t>
            </a:r>
            <a:endParaRPr lang="ru-RU" dirty="0" smtClean="0"/>
          </a:p>
          <a:p>
            <a:pPr fontAlgn="ctr"/>
            <a:r>
              <a:rPr lang="ru-RU" dirty="0" smtClean="0"/>
              <a:t>Сделать такую базу и предоставлять разово или по подписке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55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Услуга </a:t>
            </a:r>
            <a:r>
              <a:rPr lang="en-US" dirty="0" err="1" smtClean="0"/>
              <a:t>MyTask</a:t>
            </a:r>
            <a:r>
              <a:rPr lang="ru-RU" dirty="0" smtClean="0"/>
              <a:t> №5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ctr"/>
            <a:r>
              <a:rPr lang="ru-RU" dirty="0"/>
              <a:t>Отслеживание конкурентов </a:t>
            </a:r>
            <a:r>
              <a:rPr lang="ru-RU" dirty="0" smtClean="0"/>
              <a:t>топ </a:t>
            </a:r>
            <a:r>
              <a:rPr lang="ru-RU" dirty="0"/>
              <a:t>наиболее продаваемых товаров</a:t>
            </a:r>
            <a:r>
              <a:rPr lang="ru-RU" dirty="0" smtClean="0"/>
              <a:t> товаров</a:t>
            </a:r>
            <a:r>
              <a:rPr lang="en-US" dirty="0" smtClean="0"/>
              <a:t>:</a:t>
            </a:r>
          </a:p>
          <a:p>
            <a:pPr lvl="1" fontAlgn="ctr"/>
            <a:r>
              <a:rPr lang="ru-RU" dirty="0" smtClean="0"/>
              <a:t>В интересующем районе клиент выбирает 4-5 магазинов конкурента (цена</a:t>
            </a:r>
            <a:r>
              <a:rPr lang="ru-RU" dirty="0"/>
              <a:t>, профиль клиента, </a:t>
            </a:r>
            <a:r>
              <a:rPr lang="ru-RU" dirty="0" smtClean="0"/>
              <a:t>категория</a:t>
            </a:r>
            <a:r>
              <a:rPr lang="ru-RU" dirty="0"/>
              <a:t>) в шаговой доступности </a:t>
            </a:r>
            <a:r>
              <a:rPr lang="ru-RU" dirty="0" smtClean="0"/>
              <a:t>от планируемого магазина</a:t>
            </a:r>
          </a:p>
          <a:p>
            <a:pPr lvl="1" fontAlgn="ctr"/>
            <a:r>
              <a:rPr lang="ru-RU" dirty="0" smtClean="0"/>
              <a:t>Дает нам список топ товаров – средний по своей сети (фото, цена)</a:t>
            </a:r>
          </a:p>
          <a:p>
            <a:pPr lvl="1" fontAlgn="ctr"/>
            <a:r>
              <a:rPr lang="ru-RU" dirty="0" smtClean="0"/>
              <a:t>Мы проводим аудит того, что покупают в этом райне люди из топ списка</a:t>
            </a:r>
          </a:p>
          <a:p>
            <a:pPr lvl="1" fontAlgn="ctr"/>
            <a:r>
              <a:rPr lang="ru-RU" dirty="0" smtClean="0"/>
              <a:t>Клиент знает какие ходовые марки топ товаров закупать</a:t>
            </a:r>
          </a:p>
          <a:p>
            <a:pPr fontAlgn="ctr"/>
            <a:r>
              <a:rPr lang="ru-RU" dirty="0" smtClean="0"/>
              <a:t>Аргумент – мы сокращаем период раскрутки магазина </a:t>
            </a:r>
            <a:r>
              <a:rPr lang="ru-RU" dirty="0"/>
              <a:t>- от открытия до вызода на планируемый </a:t>
            </a:r>
            <a:r>
              <a:rPr lang="ru-RU" dirty="0" smtClean="0"/>
              <a:t>оборот - правильный вход </a:t>
            </a:r>
            <a:r>
              <a:rPr lang="ru-RU" dirty="0"/>
              <a:t>по детальному ассортименту и ценовому </a:t>
            </a:r>
            <a:r>
              <a:rPr lang="ru-RU" dirty="0" smtClean="0"/>
              <a:t>предложению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68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Резюме</a:t>
            </a:r>
            <a:r>
              <a:rPr lang="en-US" dirty="0" smtClean="0"/>
              <a:t>: </a:t>
            </a:r>
            <a:r>
              <a:rPr lang="ru-RU" dirty="0" smtClean="0"/>
              <a:t>при разговоре с владельцем</a:t>
            </a:r>
            <a:r>
              <a:rPr lang="en-US" dirty="0" smtClean="0"/>
              <a:t>/</a:t>
            </a:r>
            <a:r>
              <a:rPr lang="ru-RU" dirty="0" smtClean="0"/>
              <a:t>управляющим розницы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Каждое наше предложение несет  экономич эффект</a:t>
            </a:r>
            <a:r>
              <a:rPr lang="en-US" dirty="0"/>
              <a:t>:</a:t>
            </a:r>
            <a:endParaRPr lang="ru-RU" dirty="0"/>
          </a:p>
          <a:p>
            <a:r>
              <a:rPr lang="en-US" dirty="0"/>
              <a:t>1 - </a:t>
            </a:r>
            <a:r>
              <a:rPr lang="ru-RU" dirty="0"/>
              <a:t>это действительно принесет выгоду</a:t>
            </a:r>
          </a:p>
          <a:p>
            <a:r>
              <a:rPr lang="ru-RU" dirty="0"/>
              <a:t>2 - сам он это не сделает</a:t>
            </a:r>
          </a:p>
          <a:p>
            <a:r>
              <a:rPr lang="ru-RU" dirty="0"/>
              <a:t>3 - наш запрос финансовый должен соотносится с тем, что он получит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642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Категории розницы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</a:t>
            </a:r>
            <a:r>
              <a:rPr lang="ru-RU" dirty="0"/>
              <a:t>продуктовой рознице больше всего проблем - </a:t>
            </a:r>
            <a:r>
              <a:rPr lang="ru-RU" dirty="0" smtClean="0"/>
              <a:t>персонал</a:t>
            </a:r>
            <a:r>
              <a:rPr lang="ru-RU" dirty="0"/>
              <a:t>, наибольшая частота посещений, </a:t>
            </a:r>
            <a:r>
              <a:rPr lang="ru-RU" dirty="0" smtClean="0"/>
              <a:t>ассортимент, стандарты выкладки </a:t>
            </a:r>
            <a:r>
              <a:rPr lang="ru-RU" dirty="0" smtClean="0"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MyTask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ru-RU" dirty="0" smtClean="0">
                <a:sym typeface="Wingdings" pitchFamily="2" charset="2"/>
              </a:rPr>
              <a:t>лучше здесь работать</a:t>
            </a:r>
            <a:endParaRPr lang="ru-RU" dirty="0"/>
          </a:p>
          <a:p>
            <a:r>
              <a:rPr lang="ru-RU" dirty="0" smtClean="0"/>
              <a:t>Косметика – им будет больше интересна работа </a:t>
            </a:r>
            <a:r>
              <a:rPr lang="ru-RU" dirty="0"/>
              <a:t>самого консультанта, </a:t>
            </a:r>
            <a:r>
              <a:rPr lang="ru-RU" dirty="0" smtClean="0"/>
              <a:t>но и присутствие товара тоже</a:t>
            </a:r>
            <a:endParaRPr lang="ru-RU" dirty="0"/>
          </a:p>
          <a:p>
            <a:r>
              <a:rPr lang="ru-RU" dirty="0" smtClean="0"/>
              <a:t>В остальные категории невыгодно нам. Высокий барьер на вход.</a:t>
            </a:r>
          </a:p>
          <a:p>
            <a:r>
              <a:rPr lang="ru-RU" dirty="0" smtClean="0"/>
              <a:t>Чем </a:t>
            </a:r>
            <a:r>
              <a:rPr lang="ru-RU" dirty="0"/>
              <a:t>выше сеть по цен сегменту, тем меньше в ней проблем.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29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Ценовые </a:t>
            </a:r>
            <a:r>
              <a:rPr lang="ru-RU" dirty="0"/>
              <a:t>категории клиентов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ctr"/>
            <a:r>
              <a:rPr lang="ru-RU" dirty="0" smtClean="0"/>
              <a:t>Низкий</a:t>
            </a:r>
            <a:r>
              <a:rPr lang="en-US" dirty="0"/>
              <a:t>/</a:t>
            </a:r>
            <a:r>
              <a:rPr lang="ru-RU" dirty="0"/>
              <a:t>Низкий + </a:t>
            </a:r>
            <a:endParaRPr lang="ru-RU" dirty="0"/>
          </a:p>
          <a:p>
            <a:pPr lvl="1" fontAlgn="ctr"/>
            <a:r>
              <a:rPr lang="ru-RU" dirty="0" smtClean="0"/>
              <a:t>пятерочка </a:t>
            </a:r>
            <a:r>
              <a:rPr lang="ru-RU" dirty="0"/>
              <a:t>(цена, узость выбора, качество продукта, кач-во обслуживания)</a:t>
            </a:r>
            <a:endParaRPr lang="ru-RU" dirty="0"/>
          </a:p>
          <a:p>
            <a:pPr fontAlgn="ctr"/>
            <a:r>
              <a:rPr lang="ru-RU" dirty="0" smtClean="0"/>
              <a:t>Средний</a:t>
            </a:r>
          </a:p>
          <a:p>
            <a:pPr lvl="1" fontAlgn="ctr"/>
            <a:r>
              <a:rPr lang="ru-RU" dirty="0" smtClean="0"/>
              <a:t>магазины </a:t>
            </a:r>
            <a:r>
              <a:rPr lang="ru-RU" dirty="0"/>
              <a:t>шаговой </a:t>
            </a:r>
            <a:r>
              <a:rPr lang="ru-RU" dirty="0" smtClean="0"/>
              <a:t>доступности </a:t>
            </a:r>
            <a:r>
              <a:rPr lang="ru-RU" dirty="0"/>
              <a:t>- кварта, перекресток, 7 континент (средняя цена, широкий асортимент выбора </a:t>
            </a:r>
            <a:r>
              <a:rPr lang="ru-RU" dirty="0" smtClean="0"/>
              <a:t>5-10 товаров одного типа, </a:t>
            </a:r>
            <a:r>
              <a:rPr lang="ru-RU" dirty="0"/>
              <a:t>средний уровень обслуживания)</a:t>
            </a:r>
            <a:endParaRPr lang="ru-RU" dirty="0"/>
          </a:p>
          <a:p>
            <a:pPr fontAlgn="ctr"/>
            <a:r>
              <a:rPr lang="ru-RU" dirty="0"/>
              <a:t>Высокий</a:t>
            </a:r>
            <a:r>
              <a:rPr lang="en-US" dirty="0"/>
              <a:t>/</a:t>
            </a:r>
            <a:r>
              <a:rPr lang="ru-RU" dirty="0"/>
              <a:t>высокий </a:t>
            </a:r>
            <a:r>
              <a:rPr lang="ru-RU" dirty="0" smtClean="0"/>
              <a:t>+</a:t>
            </a:r>
          </a:p>
          <a:p>
            <a:pPr lvl="1" fontAlgn="ctr"/>
            <a:r>
              <a:rPr lang="ru-RU" dirty="0" smtClean="0"/>
              <a:t>азбука </a:t>
            </a:r>
            <a:r>
              <a:rPr lang="ru-RU" dirty="0"/>
              <a:t>вкуса, гурме, бахетле (получают </a:t>
            </a:r>
            <a:r>
              <a:rPr lang="ru-RU" dirty="0" smtClean="0"/>
              <a:t>всё, </a:t>
            </a:r>
            <a:r>
              <a:rPr lang="ru-RU" dirty="0"/>
              <a:t>не считают деньги)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8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KPI	</a:t>
            </a:r>
            <a:r>
              <a:rPr lang="ru-RU" dirty="0" smtClean="0"/>
              <a:t>компании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Составляющие </a:t>
            </a:r>
            <a:r>
              <a:rPr lang="en-US" dirty="0" smtClean="0"/>
              <a:t>KPI:</a:t>
            </a:r>
            <a:endParaRPr lang="en-US" dirty="0"/>
          </a:p>
          <a:p>
            <a:pPr lvl="1" fontAlgn="ctr"/>
            <a:r>
              <a:rPr lang="ru-RU" dirty="0" smtClean="0"/>
              <a:t>Финансы</a:t>
            </a:r>
            <a:endParaRPr lang="en-US" dirty="0" smtClean="0"/>
          </a:p>
          <a:p>
            <a:pPr lvl="1" fontAlgn="ctr"/>
            <a:r>
              <a:rPr lang="ru-RU" dirty="0" smtClean="0"/>
              <a:t>Клиенты</a:t>
            </a:r>
          </a:p>
          <a:p>
            <a:pPr lvl="1" fontAlgn="ctr"/>
            <a:r>
              <a:rPr lang="ru-RU" dirty="0" smtClean="0"/>
              <a:t>Внутренние процессы</a:t>
            </a:r>
            <a:r>
              <a:rPr lang="en-US" dirty="0" smtClean="0"/>
              <a:t> – </a:t>
            </a:r>
            <a:r>
              <a:rPr lang="ru-RU" dirty="0" smtClean="0"/>
              <a:t>можем влиять</a:t>
            </a:r>
            <a:endParaRPr lang="ru-RU" dirty="0"/>
          </a:p>
          <a:p>
            <a:pPr lvl="1" fontAlgn="ctr"/>
            <a:r>
              <a:rPr lang="ru-RU" dirty="0" smtClean="0"/>
              <a:t>Кадры – можем </a:t>
            </a:r>
            <a:r>
              <a:rPr lang="ru-RU" dirty="0"/>
              <a:t>влиять</a:t>
            </a:r>
          </a:p>
          <a:p>
            <a:pPr lvl="1" font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18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Pain Point </a:t>
            </a:r>
            <a:r>
              <a:rPr lang="ru-RU" dirty="0"/>
              <a:t>собственника</a:t>
            </a:r>
            <a:r>
              <a:rPr lang="en-US" dirty="0"/>
              <a:t>/</a:t>
            </a:r>
            <a:r>
              <a:rPr lang="ru-RU" dirty="0"/>
              <a:t>управляющего розницей – </a:t>
            </a:r>
            <a:r>
              <a:rPr lang="en-US" dirty="0"/>
              <a:t>KPI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Собственнику важна прибыль</a:t>
            </a:r>
          </a:p>
          <a:p>
            <a:r>
              <a:rPr lang="ru-RU" dirty="0" smtClean="0"/>
              <a:t>Наше </a:t>
            </a:r>
            <a:r>
              <a:rPr lang="ru-RU" dirty="0"/>
              <a:t>предложение должно влиять на повышение </a:t>
            </a:r>
            <a:r>
              <a:rPr lang="en-US" dirty="0" smtClean="0"/>
              <a:t>KPI</a:t>
            </a:r>
            <a:endParaRPr lang="ru-RU" dirty="0" smtClean="0"/>
          </a:p>
          <a:p>
            <a:r>
              <a:rPr lang="ru-RU" dirty="0" smtClean="0"/>
              <a:t>Наши категории клиентов - </a:t>
            </a:r>
            <a:r>
              <a:rPr lang="ru-RU" dirty="0"/>
              <a:t>от низкий+ до </a:t>
            </a:r>
            <a:r>
              <a:rPr lang="ru-RU" dirty="0" smtClean="0"/>
              <a:t>средний-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426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Каждый магазин рознечной сети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Имеет или должен иметь топ </a:t>
            </a:r>
            <a:r>
              <a:rPr lang="ru-RU" dirty="0"/>
              <a:t>наиболее продаваемых </a:t>
            </a:r>
            <a:r>
              <a:rPr lang="ru-RU" dirty="0" smtClean="0"/>
              <a:t>товаров (20% всех товаров), который дает 80% всей прибыли</a:t>
            </a:r>
          </a:p>
          <a:p>
            <a:r>
              <a:rPr lang="ru-RU" dirty="0" smtClean="0"/>
              <a:t>Обычно именно его отслеживают, чтобы клиенты продолжали ходить в магазин среднего сегмента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64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Мерчендайзеры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Мерчендайзеров отслеживать невыгодно - это не отслежишь. Ну выложено и ок. Прибыль для собственника есть и 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63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Операционная деятельность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42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 проблема – контроль персонала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Постоянные проверки</a:t>
            </a:r>
            <a:r>
              <a:rPr lang="en-US" dirty="0"/>
              <a:t>:</a:t>
            </a:r>
            <a:endParaRPr lang="ru-RU" dirty="0"/>
          </a:p>
          <a:p>
            <a:r>
              <a:rPr lang="ru-RU" dirty="0"/>
              <a:t>А -дорого</a:t>
            </a:r>
          </a:p>
          <a:p>
            <a:r>
              <a:rPr lang="ru-RU" dirty="0"/>
              <a:t>Б - разово</a:t>
            </a:r>
          </a:p>
          <a:p>
            <a:r>
              <a:rPr lang="ru-RU" dirty="0"/>
              <a:t>В - внутренний аудит - человека всегда все знают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19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540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Тезисы консультации 2 по ритейлу</vt:lpstr>
      <vt:lpstr>Категории розницы</vt:lpstr>
      <vt:lpstr>Ценовые категории клиентов</vt:lpstr>
      <vt:lpstr>KPI компании</vt:lpstr>
      <vt:lpstr>Pain Point собственника/управляющего розницей – KPI</vt:lpstr>
      <vt:lpstr>Каждый магазин рознечной сети</vt:lpstr>
      <vt:lpstr>Мерчендайзеры</vt:lpstr>
      <vt:lpstr>Операционная деятельность</vt:lpstr>
      <vt:lpstr>Осн проблема – контроль персонала</vt:lpstr>
      <vt:lpstr>Услуга MyTask №1</vt:lpstr>
      <vt:lpstr>Услуга MyTask №2</vt:lpstr>
      <vt:lpstr>Услуга MyTask №3</vt:lpstr>
      <vt:lpstr>Развитие (открытие магазина)</vt:lpstr>
      <vt:lpstr>Услуга MyTask №4</vt:lpstr>
      <vt:lpstr>Услуга MyTask №5</vt:lpstr>
      <vt:lpstr>Резюме: при разговоре с владельцем/управляющим розницы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Ksenia</dc:creator>
  <cp:lastModifiedBy>Ksenia</cp:lastModifiedBy>
  <cp:revision>37</cp:revision>
  <dcterms:created xsi:type="dcterms:W3CDTF">2006-08-16T00:00:00Z</dcterms:created>
  <dcterms:modified xsi:type="dcterms:W3CDTF">2013-06-21T15:05:00Z</dcterms:modified>
</cp:coreProperties>
</file>